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26"/>
  </p:notesMasterIdLst>
  <p:handoutMasterIdLst>
    <p:handoutMasterId r:id="rId27"/>
  </p:handoutMasterIdLst>
  <p:sldIdLst>
    <p:sldId id="394" r:id="rId3"/>
    <p:sldId id="395" r:id="rId4"/>
    <p:sldId id="494" r:id="rId5"/>
    <p:sldId id="495" r:id="rId6"/>
    <p:sldId id="496" r:id="rId7"/>
    <p:sldId id="396" r:id="rId8"/>
    <p:sldId id="481" r:id="rId9"/>
    <p:sldId id="483" r:id="rId10"/>
    <p:sldId id="471" r:id="rId11"/>
    <p:sldId id="480" r:id="rId12"/>
    <p:sldId id="493" r:id="rId13"/>
    <p:sldId id="406" r:id="rId14"/>
    <p:sldId id="414" r:id="rId15"/>
    <p:sldId id="411" r:id="rId16"/>
    <p:sldId id="497" r:id="rId17"/>
    <p:sldId id="498" r:id="rId18"/>
    <p:sldId id="499" r:id="rId19"/>
    <p:sldId id="415" r:id="rId20"/>
    <p:sldId id="416" r:id="rId21"/>
    <p:sldId id="417" r:id="rId22"/>
    <p:sldId id="469" r:id="rId23"/>
    <p:sldId id="352" r:id="rId24"/>
    <p:sldId id="482" r:id="rId2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116494E0-2261-4EF2-9227-A77B8E830ED9}">
          <p14:sldIdLst>
            <p14:sldId id="394"/>
            <p14:sldId id="395"/>
            <p14:sldId id="494"/>
            <p14:sldId id="495"/>
            <p14:sldId id="496"/>
          </p14:sldIdLst>
        </p14:section>
        <p14:section name="Цели на курса и учебна програма" id="{EF577743-F24E-4EEF-A119-84FC5E12934A}">
          <p14:sldIdLst>
            <p14:sldId id="396"/>
            <p14:sldId id="481"/>
            <p14:sldId id="483"/>
            <p14:sldId id="471"/>
            <p14:sldId id="480"/>
            <p14:sldId id="493"/>
          </p14:sldIdLst>
        </p14:section>
        <p14:section name="Продължителност, технологии, упражнения" id="{DBE78337-BE1C-478A-90A8-DDEDCDD19267}">
          <p14:sldIdLst>
            <p14:sldId id="406"/>
            <p14:sldId id="414"/>
            <p14:sldId id="411"/>
            <p14:sldId id="497"/>
            <p14:sldId id="498"/>
            <p14:sldId id="499"/>
          </p14:sldIdLst>
        </p14:section>
        <p14:section name="Ресурси" id="{6FBB0975-5D7E-4605-A7F7-A56F98E52A63}">
          <p14:sldIdLst>
            <p14:sldId id="415"/>
            <p14:sldId id="416"/>
            <p14:sldId id="417"/>
            <p14:sldId id="469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6" autoAdjust="0"/>
    <p:restoredTop sz="94595" autoAdjust="0"/>
  </p:normalViewPr>
  <p:slideViewPr>
    <p:cSldViewPr>
      <p:cViewPr varScale="1">
        <p:scale>
          <a:sx n="83" d="100"/>
          <a:sy n="83" d="100"/>
        </p:scale>
        <p:origin x="20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030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67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9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trends.builtwith.com/cms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ordpress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e.b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dev.bg/" TargetMode="External"/><Relationship Id="rId2" Type="http://schemas.openxmlformats.org/officeDocument/2006/relationships/hyperlink" Target="http://techfest.softuni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ourselab.net/" TargetMode="External"/><Relationship Id="rId5" Type="http://schemas.openxmlformats.org/officeDocument/2006/relationships/hyperlink" Target="https://zaednovchas.bg/" TargetMode="External"/><Relationship Id="rId4" Type="http://schemas.openxmlformats.org/officeDocument/2006/relationships/hyperlink" Target="http://www.introprogramming.info/" TargetMode="External"/><Relationship Id="rId9" Type="http://schemas.openxmlformats.org/officeDocument/2006/relationships/hyperlink" Target="http://2doit.co/agile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oftuni.bg/foru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43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WordPress Basics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1602" y="5931641"/>
            <a:ext cx="2950749" cy="351754"/>
          </a:xfrm>
        </p:spPr>
        <p:txBody>
          <a:bodyPr/>
          <a:lstStyle/>
          <a:p>
            <a:r>
              <a:rPr lang="en-US" sz="1800" dirty="0" smtClean="0"/>
              <a:t>Software University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1601" y="6241412"/>
            <a:ext cx="2950749" cy="3517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bg-BG" smtClean="0"/>
              <a:t>Трейнърски екип</a:t>
            </a:r>
            <a:endParaRPr lang="bg-BG" dirty="0"/>
          </a:p>
        </p:txBody>
      </p:sp>
      <p:pic>
        <p:nvPicPr>
          <p:cNvPr id="1026" name="Picture 2" descr="Image result for wordpres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1842134"/>
            <a:ext cx="4211085" cy="328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612" y="3466847"/>
            <a:ext cx="2244180" cy="147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03212" y="1752600"/>
            <a:ext cx="9180657" cy="442357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bg-BG" sz="4600" b="1" dirty="0" smtClean="0"/>
              <a:t>Светлин Наков</a:t>
            </a:r>
          </a:p>
          <a:p>
            <a:pPr>
              <a:lnSpc>
                <a:spcPct val="110000"/>
              </a:lnSpc>
            </a:pPr>
            <a:r>
              <a:rPr lang="en-US" dirty="0"/>
              <a:t>10+ </a:t>
            </a:r>
            <a:r>
              <a:rPr lang="bg-BG" dirty="0"/>
              <a:t>години състезател по програмиране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4 </a:t>
            </a:r>
            <a:r>
              <a:rPr lang="bg-BG" dirty="0"/>
              <a:t>медала</a:t>
            </a:r>
            <a:r>
              <a:rPr lang="en-US" dirty="0"/>
              <a:t> </a:t>
            </a:r>
            <a:r>
              <a:rPr lang="bg-BG" dirty="0"/>
              <a:t>от</a:t>
            </a:r>
            <a:r>
              <a:rPr lang="en-US" dirty="0"/>
              <a:t> </a:t>
            </a:r>
            <a:r>
              <a:rPr lang="bg-BG" dirty="0"/>
              <a:t>международни олимпиади</a:t>
            </a:r>
          </a:p>
          <a:p>
            <a:pPr>
              <a:lnSpc>
                <a:spcPct val="110000"/>
              </a:lnSpc>
            </a:pPr>
            <a:r>
              <a:rPr lang="bg-BG" dirty="0"/>
              <a:t>15+ години преподавателски опит, </a:t>
            </a:r>
            <a:r>
              <a:rPr lang="en-US" dirty="0"/>
              <a:t>PhD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bg-BG" dirty="0"/>
              <a:t>Автор на 8 книги за програмиране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bg-BG" dirty="0"/>
              <a:t>Президентска награда </a:t>
            </a:r>
            <a:r>
              <a:rPr lang="en-US" dirty="0"/>
              <a:t>"</a:t>
            </a:r>
            <a:r>
              <a:rPr lang="bg-BG" dirty="0"/>
              <a:t>Джон Атанасов</a:t>
            </a:r>
            <a:r>
              <a:rPr lang="en-US" dirty="0"/>
              <a:t>"</a:t>
            </a:r>
          </a:p>
          <a:p>
            <a:pPr>
              <a:lnSpc>
                <a:spcPct val="110000"/>
              </a:lnSpc>
            </a:pPr>
            <a:r>
              <a:rPr lang="bg-BG" dirty="0"/>
              <a:t>Основател на</a:t>
            </a:r>
            <a:r>
              <a:rPr lang="en-US" dirty="0"/>
              <a:t> </a:t>
            </a:r>
            <a:r>
              <a:rPr lang="bg-BG" dirty="0"/>
              <a:t>Национална академия по</a:t>
            </a:r>
            <a:br>
              <a:rPr lang="bg-BG" dirty="0"/>
            </a:br>
            <a:r>
              <a:rPr lang="bg-BG" dirty="0"/>
              <a:t>разработка на софтуер</a:t>
            </a:r>
            <a:r>
              <a:rPr lang="en-US" dirty="0"/>
              <a:t>, </a:t>
            </a:r>
            <a:r>
              <a:rPr lang="bg-BG" dirty="0"/>
              <a:t>вдъхновител и двигател на</a:t>
            </a:r>
            <a:br>
              <a:rPr lang="bg-BG" dirty="0"/>
            </a:br>
            <a:r>
              <a:rPr lang="bg-BG" dirty="0"/>
              <a:t>Софтуерната академия на Телерик</a:t>
            </a:r>
            <a:r>
              <a:rPr lang="en-US" dirty="0"/>
              <a:t>, </a:t>
            </a:r>
            <a:r>
              <a:rPr lang="bg-BG" dirty="0"/>
              <a:t>съосновател на СофтУни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2" descr="Image may contain: 1 person, sit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767396"/>
            <a:ext cx="3162600" cy="3172672"/>
          </a:xfrm>
          <a:prstGeom prst="snip2DiagRect">
            <a:avLst>
              <a:gd name="adj1" fmla="val 5009"/>
              <a:gd name="adj2" fmla="val 600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407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03212" y="1752600"/>
            <a:ext cx="8675739" cy="442357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bg-BG" sz="4600" b="1" dirty="0" smtClean="0"/>
              <a:t>Антония Атанасова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Опит във</a:t>
            </a:r>
            <a:r>
              <a:rPr lang="en-US" dirty="0" smtClean="0"/>
              <a:t> front-end </a:t>
            </a:r>
            <a:r>
              <a:rPr lang="bg-BG" dirty="0" smtClean="0"/>
              <a:t>разработка и работа с </a:t>
            </a:r>
            <a:r>
              <a:rPr lang="en-US" dirty="0" smtClean="0"/>
              <a:t>JavaScript,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HTML, CSS, Bootstrap, CMS Systems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Технически трейнър в Софтуни</a:t>
            </a:r>
            <a:endParaRPr lang="en-US" dirty="0"/>
          </a:p>
          <a:p>
            <a:r>
              <a:rPr lang="bg-BG" dirty="0" smtClean="0"/>
              <a:t>Студент </a:t>
            </a:r>
            <a:r>
              <a:rPr lang="bg-BG" dirty="0"/>
              <a:t>–</a:t>
            </a:r>
            <a:r>
              <a:rPr lang="bg-BG" dirty="0" smtClean="0"/>
              <a:t> Бизнес информатика в УНСС</a:t>
            </a:r>
          </a:p>
          <a:p>
            <a:r>
              <a:rPr lang="bg-BG" dirty="0" smtClean="0"/>
              <a:t>Студент – </a:t>
            </a:r>
            <a:r>
              <a:rPr lang="bg-BG" dirty="0"/>
              <a:t>Софтуерно инженерство </a:t>
            </a:r>
            <a:r>
              <a:rPr lang="bg-BG" dirty="0" smtClean="0"/>
              <a:t>в Софтуни</a:t>
            </a:r>
          </a:p>
          <a:p>
            <a:r>
              <a:rPr lang="bg-BG" dirty="0" smtClean="0"/>
              <a:t>2+ години фрийлансърска дейност с различни проекти в сферата на дигиталният маркетинг</a:t>
            </a:r>
          </a:p>
          <a:p>
            <a:r>
              <a:rPr lang="bg-BG" dirty="0" smtClean="0"/>
              <a:t>Член на управителния съвет в Младежки Бизнес Клуб 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4098" name="Picture 2" descr="Image may contain: 1 person, smiling, outdoo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55728" y="1524000"/>
            <a:ext cx="3104472" cy="3032274"/>
          </a:xfrm>
          <a:prstGeom prst="snip2DiagRect">
            <a:avLst>
              <a:gd name="adj1" fmla="val 8322"/>
              <a:gd name="adj2" fmla="val 806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6370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F3F7-66BD-42C3-886B-BBDD02C3CF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 Basics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4CCAD-080F-4D18-A63D-A5E7764D15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Продължителност, технологии, упражнения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337388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Изграждане на цялостен </a:t>
            </a:r>
            <a:r>
              <a:rPr lang="en-US" dirty="0" smtClean="0"/>
              <a:t>WordPress </a:t>
            </a:r>
            <a:r>
              <a:rPr lang="bg-BG" dirty="0" smtClean="0"/>
              <a:t>сайт – </a:t>
            </a:r>
          </a:p>
          <a:p>
            <a:pPr marL="0" indent="0">
              <a:buNone/>
            </a:pPr>
            <a:r>
              <a:rPr lang="bg-BG" dirty="0" smtClean="0"/>
              <a:t>Практически проект </a:t>
            </a:r>
          </a:p>
          <a:p>
            <a:r>
              <a:rPr lang="bg-BG" dirty="0" smtClean="0"/>
              <a:t>Представяне и защита на практически проект</a:t>
            </a:r>
            <a:endParaRPr lang="en-US" dirty="0"/>
          </a:p>
          <a:p>
            <a:r>
              <a:rPr lang="bg-BG" dirty="0" smtClean="0"/>
              <a:t>Упражненията за много важни!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</a:t>
            </a:r>
            <a:r>
              <a:rPr lang="bg-BG" dirty="0" smtClean="0"/>
              <a:t>практически проект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64583" y="4343400"/>
            <a:ext cx="1695617" cy="1695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96DF81-5E79-4C18-8033-A0E79658FC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22023"/>
            <a:ext cx="11815018" cy="5075167"/>
          </a:xfrm>
        </p:spPr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/>
          </a:p>
          <a:p>
            <a:pPr lvl="1"/>
            <a:r>
              <a:rPr lang="bg-BG" dirty="0" smtClean="0"/>
              <a:t>Практически проект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bg-BG" dirty="0">
                <a:solidFill>
                  <a:schemeClr val="bg1"/>
                </a:solidFill>
                <a:latin typeface="Consolas" pitchFamily="49" charset="0"/>
              </a:rPr>
              <a:t>90%</a:t>
            </a:r>
          </a:p>
          <a:p>
            <a:r>
              <a:rPr lang="bg-BG" dirty="0" smtClean="0"/>
              <a:t>Онлайн </a:t>
            </a:r>
            <a:r>
              <a:rPr lang="bg-BG" dirty="0"/>
              <a:t>обучение</a:t>
            </a:r>
            <a:endParaRPr lang="en-US" dirty="0"/>
          </a:p>
          <a:p>
            <a:pPr lvl="1"/>
            <a:r>
              <a:rPr lang="bg-BG" dirty="0"/>
              <a:t>Практически проект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bg-BG" dirty="0">
                <a:solidFill>
                  <a:schemeClr val="bg1"/>
                </a:solidFill>
              </a:rPr>
              <a:t>9</a:t>
            </a:r>
            <a:r>
              <a:rPr lang="en-US" dirty="0">
                <a:solidFill>
                  <a:schemeClr val="bg1"/>
                </a:solidFill>
                <a:latin typeface="Consolas" pitchFamily="49" charset="0"/>
              </a:rPr>
              <a:t>0</a:t>
            </a:r>
            <a:r>
              <a:rPr lang="en-US" dirty="0">
                <a:solidFill>
                  <a:schemeClr val="bg1"/>
                </a:solidFill>
              </a:rPr>
              <a:t>%</a:t>
            </a:r>
            <a:endParaRPr lang="bg-BG" dirty="0">
              <a:solidFill>
                <a:schemeClr val="bg1"/>
              </a:solidFill>
            </a:endParaRP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bg1"/>
                </a:solidFill>
              </a:rPr>
              <a:t>%</a:t>
            </a:r>
            <a:endParaRPr lang="bg-B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Система за оценяване в курса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58341" y="6526767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2CD6C-B437-4B7D-B84D-714A5490A0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524" y="4254819"/>
            <a:ext cx="2382804" cy="2111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322023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51" y="1196126"/>
            <a:ext cx="11695161" cy="518562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100" dirty="0"/>
              <a:t>WordPress </a:t>
            </a:r>
            <a:r>
              <a:rPr lang="bg-BG" sz="3100" dirty="0" smtClean="0"/>
              <a:t>е най-използваната </a:t>
            </a:r>
            <a:r>
              <a:rPr lang="en-US" sz="3100" dirty="0" smtClean="0"/>
              <a:t>CMS (Content Management System</a:t>
            </a:r>
            <a:r>
              <a:rPr lang="en-US" sz="3100" dirty="0" smtClean="0"/>
              <a:t>)</a:t>
            </a:r>
            <a:endParaRPr lang="bg-BG" sz="3100" dirty="0" smtClean="0"/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3100" dirty="0"/>
          </a:p>
          <a:p>
            <a:pPr marL="1066419" lvl="1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100" b="1" dirty="0" smtClean="0"/>
              <a:t>70</a:t>
            </a:r>
            <a:r>
              <a:rPr lang="en-US" sz="3100" b="1" dirty="0"/>
              <a:t>+ </a:t>
            </a:r>
            <a:r>
              <a:rPr lang="bg-BG" sz="3100" dirty="0" smtClean="0"/>
              <a:t>милиона</a:t>
            </a:r>
            <a:r>
              <a:rPr lang="bg-BG" sz="3100" dirty="0"/>
              <a:t> </a:t>
            </a:r>
            <a:r>
              <a:rPr lang="bg-BG" sz="3100" dirty="0" smtClean="0"/>
              <a:t>уебсайта използват</a:t>
            </a:r>
            <a:r>
              <a:rPr lang="en-US" sz="3100" dirty="0" smtClean="0"/>
              <a:t> </a:t>
            </a:r>
            <a:r>
              <a:rPr lang="en-US" sz="3100" dirty="0"/>
              <a:t>WordPress </a:t>
            </a:r>
            <a:r>
              <a:rPr lang="en-US" sz="3100" dirty="0" smtClean="0"/>
              <a:t>(</a:t>
            </a:r>
            <a:r>
              <a:rPr lang="bg-BG" sz="3100" dirty="0" smtClean="0"/>
              <a:t>Март</a:t>
            </a:r>
            <a:r>
              <a:rPr lang="en-US" sz="3100" dirty="0" smtClean="0"/>
              <a:t> </a:t>
            </a:r>
            <a:r>
              <a:rPr lang="en-US" sz="3100" dirty="0"/>
              <a:t>2017)</a:t>
            </a:r>
            <a:endParaRPr lang="bg-BG" sz="3100" dirty="0"/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bg-BG" sz="3100" b="1" dirty="0" smtClean="0">
                <a:solidFill>
                  <a:schemeClr val="tx2"/>
                </a:solidFill>
              </a:rPr>
              <a:t>Безплатен</a:t>
            </a:r>
            <a:r>
              <a:rPr lang="bg-BG" sz="3100" dirty="0"/>
              <a:t> </a:t>
            </a:r>
            <a:r>
              <a:rPr lang="bg-BG" sz="3100" dirty="0" smtClean="0"/>
              <a:t>софтуер с отворен код</a:t>
            </a:r>
            <a:endParaRPr lang="en-US" sz="3100" dirty="0"/>
          </a:p>
          <a:p>
            <a:pPr marL="1066419" lvl="1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100" dirty="0"/>
              <a:t>WordPress </a:t>
            </a:r>
            <a:r>
              <a:rPr lang="bg-BG" sz="3100" b="1" dirty="0" smtClean="0"/>
              <a:t>Фондация</a:t>
            </a:r>
            <a:r>
              <a:rPr lang="en-US" sz="3100" dirty="0" smtClean="0"/>
              <a:t>: </a:t>
            </a:r>
            <a:endParaRPr lang="bg-BG" sz="3100" dirty="0" smtClean="0"/>
          </a:p>
          <a:p>
            <a:pPr marL="1066419" lvl="1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bg-BG" sz="3100" dirty="0" smtClean="0"/>
              <a:t>Лесен </a:t>
            </a:r>
            <a:r>
              <a:rPr lang="bg-BG" sz="3100" dirty="0" smtClean="0"/>
              <a:t>за </a:t>
            </a:r>
            <a:r>
              <a:rPr lang="bg-BG" sz="3100" b="1" dirty="0" smtClean="0"/>
              <a:t>използване</a:t>
            </a:r>
            <a:r>
              <a:rPr lang="bg-BG" sz="3100" dirty="0" smtClean="0"/>
              <a:t> </a:t>
            </a:r>
            <a:r>
              <a:rPr lang="en-US" sz="3100" dirty="0" smtClean="0"/>
              <a:t>/ </a:t>
            </a:r>
            <a:r>
              <a:rPr lang="bg-BG" sz="3100" b="1" dirty="0" smtClean="0"/>
              <a:t>променяне</a:t>
            </a:r>
            <a:r>
              <a:rPr lang="en-US" sz="3100" dirty="0" smtClean="0"/>
              <a:t> </a:t>
            </a:r>
            <a:r>
              <a:rPr lang="en-US" sz="3100" dirty="0"/>
              <a:t>/ </a:t>
            </a:r>
            <a:r>
              <a:rPr lang="bg-BG" sz="3100" b="1" dirty="0" smtClean="0"/>
              <a:t>добавяне</a:t>
            </a:r>
            <a:r>
              <a:rPr lang="bg-BG" sz="3100" dirty="0" smtClean="0"/>
              <a:t> на нови </a:t>
            </a:r>
            <a:r>
              <a:rPr lang="en-US" sz="3100" dirty="0"/>
              <a:t> </a:t>
            </a:r>
            <a:r>
              <a:rPr lang="en-US" sz="3100" dirty="0" smtClean="0"/>
              <a:t>                  </a:t>
            </a:r>
            <a:r>
              <a:rPr lang="bg-BG" sz="3100" dirty="0" smtClean="0"/>
              <a:t>функционалноси</a:t>
            </a:r>
            <a:endParaRPr lang="en-US" sz="3100" dirty="0"/>
          </a:p>
          <a:p>
            <a:pPr marL="1066419" lvl="1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bg-BG" sz="3100" dirty="0" smtClean="0"/>
              <a:t>Хиляди налични </a:t>
            </a:r>
            <a:r>
              <a:rPr lang="bg-BG" sz="3100" b="1" dirty="0" smtClean="0"/>
              <a:t>теми</a:t>
            </a:r>
            <a:r>
              <a:rPr lang="bg-BG" sz="3100" dirty="0" smtClean="0"/>
              <a:t> и </a:t>
            </a:r>
            <a:r>
              <a:rPr lang="bg-BG" sz="3100" b="1" dirty="0" smtClean="0"/>
              <a:t>добавки</a:t>
            </a:r>
            <a:endParaRPr lang="en-US" sz="3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36612" y="1828800"/>
            <a:ext cx="5638800" cy="6096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https://trends.builtwith.com/cms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Защо</a:t>
            </a:r>
            <a:r>
              <a:rPr lang="en-US" dirty="0" smtClean="0"/>
              <a:t> </a:t>
            </a:r>
            <a:r>
              <a:rPr lang="en-US" dirty="0"/>
              <a:t>WordPress?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812" y="3276600"/>
            <a:ext cx="1396739" cy="1396739"/>
          </a:xfrm>
          <a:prstGeom prst="rect">
            <a:avLst/>
          </a:prstGeo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5256212" y="3886200"/>
            <a:ext cx="3784469" cy="60744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80762">
              <a:lnSpc>
                <a:spcPct val="110000"/>
              </a:lnSpc>
            </a:pPr>
            <a:r>
              <a:rPr lang="en-US" sz="2300" dirty="0">
                <a:hlinkClick r:id="rId4"/>
              </a:rPr>
              <a:t>https://wordpress.org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78010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WordPress Basics </a:t>
            </a:r>
            <a:r>
              <a:rPr lang="bg-BG" dirty="0" smtClean="0"/>
              <a:t>Практически проект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55159" y="6553200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355" y="1524000"/>
            <a:ext cx="11702159" cy="4949391"/>
          </a:xfrm>
        </p:spPr>
        <p:txBody>
          <a:bodyPr>
            <a:normAutofit fontScale="92500" lnSpcReduction="10000"/>
          </a:bodyPr>
          <a:lstStyle/>
          <a:p>
            <a:r>
              <a:rPr lang="bg-BG" b="1" dirty="0" smtClean="0">
                <a:solidFill>
                  <a:schemeClr val="tx2"/>
                </a:solidFill>
              </a:rPr>
              <a:t>Практически проект </a:t>
            </a:r>
            <a:r>
              <a:rPr lang="bg-BG" dirty="0" smtClean="0">
                <a:solidFill>
                  <a:schemeClr val="tx2"/>
                </a:solidFill>
              </a:rPr>
              <a:t>с </a:t>
            </a:r>
            <a:r>
              <a:rPr lang="en-US" dirty="0" smtClean="0">
                <a:solidFill>
                  <a:schemeClr val="tx2"/>
                </a:solidFill>
              </a:rPr>
              <a:t>WordPress</a:t>
            </a:r>
            <a:endParaRPr lang="en-US" dirty="0">
              <a:solidFill>
                <a:schemeClr val="tx2"/>
              </a:solidFill>
            </a:endParaRPr>
          </a:p>
          <a:p>
            <a:pPr>
              <a:spcBef>
                <a:spcPts val="1800"/>
              </a:spcBef>
            </a:pPr>
            <a:r>
              <a:rPr lang="bg-BG" dirty="0" smtClean="0">
                <a:solidFill>
                  <a:schemeClr val="tx2"/>
                </a:solidFill>
              </a:rPr>
              <a:t>Изграждане на модерен уебсайт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bg-BG" dirty="0" smtClean="0">
                <a:solidFill>
                  <a:schemeClr val="tx2"/>
                </a:solidFill>
              </a:rPr>
              <a:t>с </a:t>
            </a:r>
            <a:r>
              <a:rPr lang="en-US" dirty="0" smtClean="0">
                <a:solidFill>
                  <a:schemeClr val="tx2"/>
                </a:solidFill>
              </a:rPr>
              <a:t>WordPress</a:t>
            </a:r>
            <a:endParaRPr lang="en-US" dirty="0">
              <a:solidFill>
                <a:schemeClr val="tx2"/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bg-BG" dirty="0" smtClean="0">
                <a:solidFill>
                  <a:schemeClr val="tx2"/>
                </a:solidFill>
              </a:rPr>
              <a:t>Публикуван в интернет сайт @ домейн</a:t>
            </a:r>
            <a:endParaRPr lang="en-US" dirty="0">
              <a:solidFill>
                <a:schemeClr val="tx2"/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bg-BG" dirty="0" smtClean="0">
                <a:solidFill>
                  <a:schemeClr val="tx2"/>
                </a:solidFill>
              </a:rPr>
              <a:t>Модерна </a:t>
            </a:r>
            <a:r>
              <a:rPr lang="en-US" dirty="0" smtClean="0">
                <a:solidFill>
                  <a:schemeClr val="tx2"/>
                </a:solidFill>
              </a:rPr>
              <a:t>responsive </a:t>
            </a:r>
            <a:r>
              <a:rPr lang="bg-BG" dirty="0" smtClean="0">
                <a:solidFill>
                  <a:schemeClr val="tx2"/>
                </a:solidFill>
              </a:rPr>
              <a:t>тема</a:t>
            </a:r>
            <a:endParaRPr lang="en-US" dirty="0">
              <a:solidFill>
                <a:schemeClr val="tx2"/>
              </a:solidFill>
            </a:endParaRPr>
          </a:p>
          <a:p>
            <a:pPr marL="1081088" lvl="2" indent="-398463"/>
            <a:r>
              <a:rPr lang="bg-BG" dirty="0" smtClean="0">
                <a:solidFill>
                  <a:schemeClr val="tx2"/>
                </a:solidFill>
              </a:rPr>
              <a:t>Платени теми са позволени</a:t>
            </a:r>
            <a:endParaRPr lang="en-US" dirty="0">
              <a:solidFill>
                <a:schemeClr val="tx2"/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bg-BG" dirty="0" smtClean="0">
                <a:solidFill>
                  <a:schemeClr val="tx2"/>
                </a:solidFill>
              </a:rPr>
              <a:t>Смислено съдържание + добър дизайн</a:t>
            </a:r>
            <a:endParaRPr lang="en-US" dirty="0">
              <a:solidFill>
                <a:schemeClr val="tx2"/>
              </a:solidFill>
            </a:endParaRPr>
          </a:p>
          <a:p>
            <a:pPr marL="1081088" lvl="2" indent="-398463"/>
            <a:r>
              <a:rPr lang="bg-BG" dirty="0" smtClean="0">
                <a:solidFill>
                  <a:schemeClr val="tx2"/>
                </a:solidFill>
              </a:rPr>
              <a:t>Добре построена навигация</a:t>
            </a:r>
            <a:endParaRPr lang="en-US" dirty="0">
              <a:solidFill>
                <a:schemeClr val="tx2"/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bg-BG" dirty="0" smtClean="0">
                <a:solidFill>
                  <a:schemeClr val="tx2"/>
                </a:solidFill>
              </a:rPr>
              <a:t>Правилно използване на добавки</a:t>
            </a:r>
            <a:endParaRPr lang="bg-BG" dirty="0">
              <a:solidFill>
                <a:schemeClr val="tx2"/>
              </a:solidFill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844" y="3048000"/>
            <a:ext cx="3386357" cy="32271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8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447799"/>
            <a:ext cx="11815018" cy="494939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SoftUni Tech Fest – </a:t>
            </a:r>
            <a:r>
              <a:rPr lang="en-US" dirty="0">
                <a:hlinkClick r:id="rId2"/>
              </a:rPr>
              <a:t>http://techfest.softuni.bg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Nakov's Blog – </a:t>
            </a:r>
            <a:r>
              <a:rPr lang="en-US" dirty="0">
                <a:hlinkClick r:id="rId3"/>
              </a:rPr>
              <a:t>http://www.nakov.com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Intro Programming Books – </a:t>
            </a:r>
            <a:r>
              <a:rPr lang="en-US" dirty="0">
                <a:hlinkClick r:id="rId4"/>
              </a:rPr>
              <a:t>http://www.introprogramming.info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Together in Class – </a:t>
            </a:r>
            <a:r>
              <a:rPr lang="en-US" dirty="0">
                <a:hlinkClick r:id="rId5"/>
              </a:rPr>
              <a:t>https://zaednovchas.bg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noProof="1"/>
              <a:t>CourseLab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http://courselab.net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DEV.BG – </a:t>
            </a:r>
            <a:r>
              <a:rPr lang="en-US" dirty="0">
                <a:hlinkClick r:id="rId7"/>
              </a:rPr>
              <a:t>http://dev.bg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Association of Software </a:t>
            </a:r>
            <a:r>
              <a:rPr lang="en-US" dirty="0" err="1"/>
              <a:t>EngineersSE</a:t>
            </a:r>
            <a:r>
              <a:rPr lang="en-US" dirty="0"/>
              <a:t> – </a:t>
            </a:r>
            <a:r>
              <a:rPr lang="en-US" dirty="0">
                <a:hlinkClick r:id="rId8"/>
              </a:rPr>
              <a:t>http://www.ase.bg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2DoIT Conference – </a:t>
            </a:r>
            <a:r>
              <a:rPr lang="en-US" dirty="0">
                <a:hlinkClick r:id="rId9"/>
              </a:rPr>
              <a:t>http://2doit.co/agile/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Примерни практически проекти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AAF33-8FB9-4DCD-A2DF-FB2DD8D290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Ресурси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1E7F22-FD5B-40C2-88EA-667DE1D8A5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Какво ни трябва за курса</a:t>
            </a:r>
            <a:r>
              <a:rPr lang="en-US" dirty="0"/>
              <a:t>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406862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/>
              <a:t>Официален </a:t>
            </a:r>
            <a:r>
              <a:rPr lang="bg-BG" dirty="0">
                <a:solidFill>
                  <a:schemeClr val="tx2"/>
                </a:solidFill>
              </a:rPr>
              <a:t>сайт</a:t>
            </a:r>
            <a:r>
              <a:rPr lang="bg-BG" dirty="0"/>
              <a:t> на </a:t>
            </a:r>
            <a:r>
              <a:rPr lang="bg-BG" dirty="0" smtClean="0"/>
              <a:t>СофтУни</a:t>
            </a:r>
            <a:r>
              <a:rPr lang="en-US" dirty="0" smtClean="0"/>
              <a:t>:</a:t>
            </a:r>
            <a:endParaRPr lang="en-US" dirty="0"/>
          </a:p>
          <a:p>
            <a:pPr marL="1066419" lvl="1" indent="-457200">
              <a:buFont typeface="Wingdings" panose="05000000000000000000" pitchFamily="2" charset="2"/>
              <a:buChar char="§"/>
            </a:pPr>
            <a:endParaRPr lang="en-US" sz="2900" dirty="0"/>
          </a:p>
          <a:p>
            <a:pPr marL="457200" indent="-457200">
              <a:spcBef>
                <a:spcPts val="3600"/>
              </a:spcBef>
              <a:buFont typeface="Wingdings" panose="05000000000000000000" pitchFamily="2" charset="2"/>
              <a:buChar char="§"/>
            </a:pPr>
            <a:r>
              <a:rPr lang="bg-BG" sz="3200" dirty="0"/>
              <a:t>Влизайте редовно във </a:t>
            </a:r>
            <a:r>
              <a:rPr lang="bg-BG" sz="3200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marL="1066419" lvl="1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bg-BG" dirty="0">
                <a:solidFill>
                  <a:schemeClr val="bg1"/>
                </a:solidFill>
              </a:rPr>
              <a:t>Обсъждайте</a:t>
            </a:r>
            <a:r>
              <a:rPr lang="bg-BG" dirty="0"/>
              <a:t> </a:t>
            </a:r>
            <a:r>
              <a:rPr lang="bg-BG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/>
              <a:t>Намирайте </a:t>
            </a:r>
            <a:r>
              <a:rPr lang="bg-BG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 smtClean="0"/>
              <a:t>Споделяйте </a:t>
            </a:r>
            <a:r>
              <a:rPr lang="bg-BG" dirty="0" smtClean="0">
                <a:solidFill>
                  <a:schemeClr val="bg1"/>
                </a:solidFill>
              </a:rPr>
              <a:t>решения</a:t>
            </a:r>
            <a:r>
              <a:rPr lang="bg-BG" dirty="0" smtClean="0"/>
              <a:t> </a:t>
            </a:r>
            <a:r>
              <a:rPr lang="bg-BG" dirty="0"/>
              <a:t>/ </a:t>
            </a:r>
            <a:r>
              <a:rPr lang="bg-BG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dirty="0">
                <a:solidFill>
                  <a:schemeClr val="bg1"/>
                </a:solidFill>
              </a:rPr>
              <a:t>проблеми</a:t>
            </a:r>
            <a:endParaRPr lang="en-US" sz="31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29177" y="1981200"/>
            <a:ext cx="8225925" cy="609600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</a:rPr>
              <a:t>https://softuni.bg/opencourses/wordpress-basics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" name="Picture 4" descr="Ð ÐµÐ·ÑÐ»ÑÐ°Ñ Ñ Ð¸Ð·Ð¾Ð±ÑÐ°Ð¶ÐµÐ½Ð¸Ðµ Ð·Ð° evaluation png">
            <a:extLst>
              <a:ext uri="{FF2B5EF4-FFF2-40B4-BE49-F238E27FC236}">
                <a16:creationId xmlns:a16="http://schemas.microsoft.com/office/drawing/2014/main" id="{8AD2EF92-98AB-4C05-8EBF-C88F4B203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2" t="-847" r="21919" b="847"/>
          <a:stretch/>
        </p:blipFill>
        <p:spPr bwMode="auto">
          <a:xfrm>
            <a:off x="9066212" y="3098016"/>
            <a:ext cx="2438400" cy="309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1370012" y="5538330"/>
            <a:ext cx="4343400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  <a:hlinkClick r:id="rId4"/>
              </a:rPr>
              <a:t>https://</a:t>
            </a:r>
            <a:r>
              <a:rPr lang="en-US" sz="2400" dirty="0" smtClean="0">
                <a:solidFill>
                  <a:schemeClr val="tx1">
                    <a:lumMod val="40000"/>
                    <a:lumOff val="60000"/>
                  </a:schemeClr>
                </a:solidFill>
                <a:hlinkClick r:id="rId4"/>
              </a:rPr>
              <a:t>softuni.bg/forum</a:t>
            </a:r>
            <a:endParaRPr lang="en-US" sz="24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10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6715" y="1752600"/>
            <a:ext cx="8180332" cy="4414938"/>
          </a:xfrm>
        </p:spPr>
        <p:txBody>
          <a:bodyPr/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Изпити</a:t>
            </a:r>
            <a:r>
              <a:rPr lang="en-US" dirty="0"/>
              <a:t> </a:t>
            </a:r>
            <a:r>
              <a:rPr lang="bg-BG" dirty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/>
              <a:t>Учебни ресурси</a:t>
            </a:r>
            <a:endParaRPr lang="en-US" dirty="0"/>
          </a:p>
          <a:p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165581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/>
              <a:t>слайдове</a:t>
            </a:r>
            <a:r>
              <a:rPr lang="en-US" dirty="0"/>
              <a:t>, </a:t>
            </a:r>
            <a:r>
              <a:rPr lang="bg-BG" b="1" dirty="0"/>
              <a:t>видео</a:t>
            </a:r>
            <a:r>
              <a:rPr lang="en-US" dirty="0"/>
              <a:t>, </a:t>
            </a:r>
            <a:r>
              <a:rPr lang="bg-BG" b="1" dirty="0"/>
              <a:t>домашни</a:t>
            </a:r>
            <a:r>
              <a:rPr lang="en-US" dirty="0"/>
              <a:t>, </a:t>
            </a:r>
            <a:r>
              <a:rPr lang="bg-BG" b="1" dirty="0"/>
              <a:t>проекти</a:t>
            </a:r>
            <a:r>
              <a:rPr lang="bg-BG" dirty="0"/>
              <a:t> и други </a:t>
            </a:r>
            <a:r>
              <a:rPr lang="bg-BG" dirty="0" smtClean="0"/>
              <a:t>             материали </a:t>
            </a:r>
            <a:r>
              <a:rPr lang="bg-BG" dirty="0"/>
              <a:t>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сайта на вашия курс, за да ги изтеглите</a:t>
            </a:r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Слайдове, видео, домашни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3505200"/>
            <a:ext cx="2628900" cy="262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168" y="3810000"/>
            <a:ext cx="265017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533066" lvl="1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71599"/>
            <a:ext cx="11815018" cy="5025591"/>
          </a:xfrm>
        </p:spPr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733800"/>
            <a:ext cx="5348687" cy="1871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#wp-teachers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Имате въпрос?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bg-BG" dirty="0" smtClean="0"/>
              <a:t>СофтУни - Диамантени партньори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217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bg-BG" dirty="0"/>
              <a:t>СофтУни - Диамантени партньори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7854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86ACD-87F3-4FCF-BCF5-D6BF00C5A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 Basics</a:t>
            </a:r>
            <a:endParaRPr lang="bg-B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BA00DB-2301-4C88-8EBD-EEE9E4F9B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Цели на курса и учебна програма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762000"/>
            <a:ext cx="5416687" cy="369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82274" y="1121144"/>
            <a:ext cx="9927138" cy="5276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</a:t>
            </a:r>
            <a:r>
              <a:rPr lang="bg-BG" dirty="0" smtClean="0"/>
              <a:t>„</a:t>
            </a:r>
            <a:r>
              <a:rPr lang="en-US" dirty="0" smtClean="0"/>
              <a:t>WordPress Basics</a:t>
            </a:r>
            <a:r>
              <a:rPr lang="bg-BG" dirty="0" smtClean="0"/>
              <a:t>“ </a:t>
            </a:r>
            <a:r>
              <a:rPr lang="bg-BG" dirty="0" smtClean="0"/>
              <a:t>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Въведение по работата </a:t>
            </a:r>
            <a:r>
              <a:rPr lang="bg-BG" dirty="0" smtClean="0"/>
              <a:t>със</a:t>
            </a:r>
            <a:r>
              <a:rPr lang="en-US" dirty="0" smtClean="0"/>
              <a:t> </a:t>
            </a:r>
            <a:r>
              <a:rPr lang="en-US" dirty="0" smtClean="0"/>
              <a:t>CMS </a:t>
            </a:r>
            <a:r>
              <a:rPr lang="bg-BG" dirty="0" smtClean="0"/>
              <a:t>системи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Конфигурация и настройка на един </a:t>
            </a:r>
            <a:r>
              <a:rPr lang="en-US" dirty="0" smtClean="0"/>
              <a:t>WP </a:t>
            </a:r>
            <a:r>
              <a:rPr lang="bg-BG" dirty="0" smtClean="0"/>
              <a:t>сайт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Работа с различни </a:t>
            </a:r>
            <a:r>
              <a:rPr lang="en-US" dirty="0" smtClean="0"/>
              <a:t>WordPress </a:t>
            </a:r>
            <a:r>
              <a:rPr lang="bg-BG" dirty="0" smtClean="0"/>
              <a:t>теми и добавки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Работа по практически проект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/>
              <a:t>Първа крачка в един нов, вълнуващ свят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853" y="4279478"/>
            <a:ext cx="1923209" cy="193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B4960-2E18-4B62-9F06-8B776D701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>
                <a:latin typeface="Calibri (Body)"/>
              </a:rPr>
              <a:t>Добре дошли в СофтУни. </a:t>
            </a:r>
            <a:r>
              <a:rPr lang="bg-BG" dirty="0">
                <a:latin typeface="Calibri (Body)"/>
              </a:rPr>
              <a:t>Откриване</a:t>
            </a:r>
            <a:r>
              <a:rPr lang="ru-RU" dirty="0">
                <a:latin typeface="Calibri (Body)"/>
              </a:rPr>
              <a:t> на курса.</a:t>
            </a:r>
            <a:r>
              <a:rPr lang="en-US" dirty="0">
                <a:latin typeface="Calibri (Body)"/>
              </a:rPr>
              <a:t/>
            </a:r>
            <a:br>
              <a:rPr lang="en-US" dirty="0">
                <a:latin typeface="Calibri (Body)"/>
              </a:rPr>
            </a:br>
            <a:r>
              <a:rPr lang="bg-BG" dirty="0" smtClean="0">
                <a:latin typeface="Calibri (Body)"/>
              </a:rPr>
              <a:t>Въведение в </a:t>
            </a:r>
            <a:r>
              <a:rPr lang="en-US" dirty="0" smtClean="0">
                <a:latin typeface="Calibri (Body)"/>
              </a:rPr>
              <a:t>WordPress.</a:t>
            </a:r>
            <a:endParaRPr lang="ru-RU" dirty="0">
              <a:latin typeface="Calibri (Body)"/>
            </a:endParaRP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bg-BG" dirty="0" smtClean="0">
                <a:latin typeface="Calibri (Body)"/>
              </a:rPr>
              <a:t>Работа с </a:t>
            </a:r>
            <a:r>
              <a:rPr lang="en-US" dirty="0" smtClean="0">
                <a:latin typeface="Calibri (Body)"/>
              </a:rPr>
              <a:t>WordPress </a:t>
            </a:r>
            <a:r>
              <a:rPr lang="bg-BG" dirty="0" smtClean="0">
                <a:latin typeface="Calibri (Body)"/>
              </a:rPr>
              <a:t>теми</a:t>
            </a:r>
            <a:endParaRPr lang="ru-RU" dirty="0">
              <a:latin typeface="Calibri (Body)"/>
            </a:endParaRP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en-US" dirty="0" smtClean="0">
                <a:latin typeface="Calibri (Body)"/>
              </a:rPr>
              <a:t>WordPress </a:t>
            </a:r>
            <a:r>
              <a:rPr lang="bg-BG" dirty="0" smtClean="0">
                <a:latin typeface="Calibri (Body)"/>
              </a:rPr>
              <a:t>добавки (</a:t>
            </a:r>
            <a:r>
              <a:rPr lang="en-US" dirty="0" smtClean="0">
                <a:latin typeface="Calibri (Body)"/>
              </a:rPr>
              <a:t>plugins)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>
                <a:latin typeface="Calibri (Body)"/>
              </a:rPr>
              <a:t>Изграждане на WordPress сайт от </a:t>
            </a:r>
            <a:r>
              <a:rPr lang="ru-RU" dirty="0" smtClean="0">
                <a:latin typeface="Calibri (Body)"/>
              </a:rPr>
              <a:t>нулата</a:t>
            </a:r>
            <a:endParaRPr lang="en-US" dirty="0" smtClean="0">
              <a:latin typeface="Calibri (Body)"/>
            </a:endParaRP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Представяне на практически </a:t>
            </a:r>
            <a:r>
              <a:rPr lang="bg-BG" dirty="0" smtClean="0"/>
              <a:t>приемен проект</a:t>
            </a:r>
            <a:endParaRPr lang="bg-BG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098" name="Picture 2" descr="Ð ÐµÐ·ÑÐ»ÑÐ°Ñ Ñ Ð¸Ð·Ð¾Ð±ÑÐ°Ð¶ÐµÐ½Ð¸Ðµ Ð·Ð° agenda png">
            <a:extLst>
              <a:ext uri="{FF2B5EF4-FFF2-40B4-BE49-F238E27FC236}">
                <a16:creationId xmlns:a16="http://schemas.microsoft.com/office/drawing/2014/main" id="{837EBCCA-678C-49A1-9865-207A32623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060" y="2133600"/>
            <a:ext cx="2513960" cy="251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1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973737-706A-4227-8E9E-4C74E9A98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AE8A5E15-A499-4B80-94A0-B3372FF344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48" y="1524000"/>
            <a:ext cx="2322528" cy="232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620</Words>
  <Application>Microsoft Office PowerPoint</Application>
  <PresentationFormat>Custom</PresentationFormat>
  <Paragraphs>149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맑은 고딕</vt:lpstr>
      <vt:lpstr>Arial</vt:lpstr>
      <vt:lpstr>Calibri</vt:lpstr>
      <vt:lpstr>Calibri (Body)</vt:lpstr>
      <vt:lpstr>Consolas</vt:lpstr>
      <vt:lpstr>Wingdings</vt:lpstr>
      <vt:lpstr>Wingdings 2</vt:lpstr>
      <vt:lpstr>SoftUni3_1</vt:lpstr>
      <vt:lpstr>WordPress Basics</vt:lpstr>
      <vt:lpstr>Съдържание</vt:lpstr>
      <vt:lpstr>Имате въпрос?</vt:lpstr>
      <vt:lpstr>СофтУни - Диамантени партньори</vt:lpstr>
      <vt:lpstr>СофтУни - Диамантени партньори</vt:lpstr>
      <vt:lpstr>PowerPoint Presentation</vt:lpstr>
      <vt:lpstr>Цели на курса</vt:lpstr>
      <vt:lpstr>Учебна програма</vt:lpstr>
      <vt:lpstr>PowerPoint Presentation</vt:lpstr>
      <vt:lpstr>Преподаватели</vt:lpstr>
      <vt:lpstr>Преподаватели</vt:lpstr>
      <vt:lpstr>PowerPoint Presentation</vt:lpstr>
      <vt:lpstr>Упражнения и практически проект</vt:lpstr>
      <vt:lpstr>Система за оценяване в курса</vt:lpstr>
      <vt:lpstr>Защо WordPress?</vt:lpstr>
      <vt:lpstr>WordPress Basics Практически проект</vt:lpstr>
      <vt:lpstr>Примерни практически проекти</vt:lpstr>
      <vt:lpstr>PowerPoint Presentation</vt:lpstr>
      <vt:lpstr>Сайт на курса и материали</vt:lpstr>
      <vt:lpstr>Слайдове, видео, домашни</vt:lpstr>
      <vt:lpstr>PowerPoint Presentation</vt:lpstr>
      <vt:lpstr>Лиценз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2018-08-06T17:04:43Z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